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9" d="100"/>
          <a:sy n="69" d="100"/>
        </p:scale>
        <p:origin x="-139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C9DCAE6B-E289-4378-A373-B22677F3B534}" type="datetimeFigureOut">
              <a:rPr lang="it-IT" smtClean="0"/>
              <a:t>26/11/2019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06491E-D2F7-47F6-A15C-D38C84C5EECE}" type="slidenum">
              <a:rPr lang="it-IT" smtClean="0"/>
              <a:t>‹N›</a:t>
            </a:fld>
            <a:endParaRPr lang="it-IT"/>
          </a:p>
        </p:txBody>
      </p:sp>
    </p:spTree>
    <p:extLst>
      <p:ext uri="{BB962C8B-B14F-4D97-AF65-F5344CB8AC3E}">
        <p14:creationId xmlns:p14="http://schemas.microsoft.com/office/powerpoint/2010/main" val="3453843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9DCAE6B-E289-4378-A373-B22677F3B534}" type="datetimeFigureOut">
              <a:rPr lang="it-IT" smtClean="0"/>
              <a:t>26/11/2019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06491E-D2F7-47F6-A15C-D38C84C5EECE}" type="slidenum">
              <a:rPr lang="it-IT" smtClean="0"/>
              <a:t>‹N›</a:t>
            </a:fld>
            <a:endParaRPr lang="it-IT"/>
          </a:p>
        </p:txBody>
      </p:sp>
    </p:spTree>
    <p:extLst>
      <p:ext uri="{BB962C8B-B14F-4D97-AF65-F5344CB8AC3E}">
        <p14:creationId xmlns:p14="http://schemas.microsoft.com/office/powerpoint/2010/main" val="2357228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9DCAE6B-E289-4378-A373-B22677F3B534}" type="datetimeFigureOut">
              <a:rPr lang="it-IT" smtClean="0"/>
              <a:t>26/11/2019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06491E-D2F7-47F6-A15C-D38C84C5EECE}" type="slidenum">
              <a:rPr lang="it-IT" smtClean="0"/>
              <a:t>‹N›</a:t>
            </a:fld>
            <a:endParaRPr lang="it-IT"/>
          </a:p>
        </p:txBody>
      </p:sp>
    </p:spTree>
    <p:extLst>
      <p:ext uri="{BB962C8B-B14F-4D97-AF65-F5344CB8AC3E}">
        <p14:creationId xmlns:p14="http://schemas.microsoft.com/office/powerpoint/2010/main" val="1371496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9DCAE6B-E289-4378-A373-B22677F3B534}" type="datetimeFigureOut">
              <a:rPr lang="it-IT" smtClean="0"/>
              <a:t>26/11/2019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06491E-D2F7-47F6-A15C-D38C84C5EECE}" type="slidenum">
              <a:rPr lang="it-IT" smtClean="0"/>
              <a:t>‹N›</a:t>
            </a:fld>
            <a:endParaRPr lang="it-IT"/>
          </a:p>
        </p:txBody>
      </p:sp>
    </p:spTree>
    <p:extLst>
      <p:ext uri="{BB962C8B-B14F-4D97-AF65-F5344CB8AC3E}">
        <p14:creationId xmlns:p14="http://schemas.microsoft.com/office/powerpoint/2010/main" val="1606886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C9DCAE6B-E289-4378-A373-B22677F3B534}" type="datetimeFigureOut">
              <a:rPr lang="it-IT" smtClean="0"/>
              <a:t>26/11/2019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06491E-D2F7-47F6-A15C-D38C84C5EECE}" type="slidenum">
              <a:rPr lang="it-IT" smtClean="0"/>
              <a:t>‹N›</a:t>
            </a:fld>
            <a:endParaRPr lang="it-IT"/>
          </a:p>
        </p:txBody>
      </p:sp>
    </p:spTree>
    <p:extLst>
      <p:ext uri="{BB962C8B-B14F-4D97-AF65-F5344CB8AC3E}">
        <p14:creationId xmlns:p14="http://schemas.microsoft.com/office/powerpoint/2010/main" val="535739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9DCAE6B-E289-4378-A373-B22677F3B534}" type="datetimeFigureOut">
              <a:rPr lang="it-IT" smtClean="0"/>
              <a:t>26/11/2019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706491E-D2F7-47F6-A15C-D38C84C5EECE}" type="slidenum">
              <a:rPr lang="it-IT" smtClean="0"/>
              <a:t>‹N›</a:t>
            </a:fld>
            <a:endParaRPr lang="it-IT"/>
          </a:p>
        </p:txBody>
      </p:sp>
    </p:spTree>
    <p:extLst>
      <p:ext uri="{BB962C8B-B14F-4D97-AF65-F5344CB8AC3E}">
        <p14:creationId xmlns:p14="http://schemas.microsoft.com/office/powerpoint/2010/main" val="908682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9DCAE6B-E289-4378-A373-B22677F3B534}" type="datetimeFigureOut">
              <a:rPr lang="it-IT" smtClean="0"/>
              <a:t>26/11/2019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706491E-D2F7-47F6-A15C-D38C84C5EECE}" type="slidenum">
              <a:rPr lang="it-IT" smtClean="0"/>
              <a:t>‹N›</a:t>
            </a:fld>
            <a:endParaRPr lang="it-IT"/>
          </a:p>
        </p:txBody>
      </p:sp>
    </p:spTree>
    <p:extLst>
      <p:ext uri="{BB962C8B-B14F-4D97-AF65-F5344CB8AC3E}">
        <p14:creationId xmlns:p14="http://schemas.microsoft.com/office/powerpoint/2010/main" val="1476903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C9DCAE6B-E289-4378-A373-B22677F3B534}" type="datetimeFigureOut">
              <a:rPr lang="it-IT" smtClean="0"/>
              <a:t>26/11/2019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706491E-D2F7-47F6-A15C-D38C84C5EECE}" type="slidenum">
              <a:rPr lang="it-IT" smtClean="0"/>
              <a:t>‹N›</a:t>
            </a:fld>
            <a:endParaRPr lang="it-IT"/>
          </a:p>
        </p:txBody>
      </p:sp>
    </p:spTree>
    <p:extLst>
      <p:ext uri="{BB962C8B-B14F-4D97-AF65-F5344CB8AC3E}">
        <p14:creationId xmlns:p14="http://schemas.microsoft.com/office/powerpoint/2010/main" val="2499308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9DCAE6B-E289-4378-A373-B22677F3B534}" type="datetimeFigureOut">
              <a:rPr lang="it-IT" smtClean="0"/>
              <a:t>26/11/2019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706491E-D2F7-47F6-A15C-D38C84C5EECE}" type="slidenum">
              <a:rPr lang="it-IT" smtClean="0"/>
              <a:t>‹N›</a:t>
            </a:fld>
            <a:endParaRPr lang="it-IT"/>
          </a:p>
        </p:txBody>
      </p:sp>
    </p:spTree>
    <p:extLst>
      <p:ext uri="{BB962C8B-B14F-4D97-AF65-F5344CB8AC3E}">
        <p14:creationId xmlns:p14="http://schemas.microsoft.com/office/powerpoint/2010/main" val="887146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9DCAE6B-E289-4378-A373-B22677F3B534}" type="datetimeFigureOut">
              <a:rPr lang="it-IT" smtClean="0"/>
              <a:t>26/11/2019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706491E-D2F7-47F6-A15C-D38C84C5EECE}" type="slidenum">
              <a:rPr lang="it-IT" smtClean="0"/>
              <a:t>‹N›</a:t>
            </a:fld>
            <a:endParaRPr lang="it-IT"/>
          </a:p>
        </p:txBody>
      </p:sp>
    </p:spTree>
    <p:extLst>
      <p:ext uri="{BB962C8B-B14F-4D97-AF65-F5344CB8AC3E}">
        <p14:creationId xmlns:p14="http://schemas.microsoft.com/office/powerpoint/2010/main" val="1018148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9DCAE6B-E289-4378-A373-B22677F3B534}" type="datetimeFigureOut">
              <a:rPr lang="it-IT" smtClean="0"/>
              <a:t>26/11/2019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706491E-D2F7-47F6-A15C-D38C84C5EECE}" type="slidenum">
              <a:rPr lang="it-IT" smtClean="0"/>
              <a:t>‹N›</a:t>
            </a:fld>
            <a:endParaRPr lang="it-IT"/>
          </a:p>
        </p:txBody>
      </p:sp>
    </p:spTree>
    <p:extLst>
      <p:ext uri="{BB962C8B-B14F-4D97-AF65-F5344CB8AC3E}">
        <p14:creationId xmlns:p14="http://schemas.microsoft.com/office/powerpoint/2010/main" val="1522438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DCAE6B-E289-4378-A373-B22677F3B534}" type="datetimeFigureOut">
              <a:rPr lang="it-IT" smtClean="0"/>
              <a:t>26/11/2019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06491E-D2F7-47F6-A15C-D38C84C5EECE}" type="slidenum">
              <a:rPr lang="it-IT" smtClean="0"/>
              <a:t>‹N›</a:t>
            </a:fld>
            <a:endParaRPr lang="it-IT"/>
          </a:p>
        </p:txBody>
      </p:sp>
    </p:spTree>
    <p:extLst>
      <p:ext uri="{BB962C8B-B14F-4D97-AF65-F5344CB8AC3E}">
        <p14:creationId xmlns:p14="http://schemas.microsoft.com/office/powerpoint/2010/main" val="364950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19512" y="1844824"/>
            <a:ext cx="7997851" cy="472437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285750" indent="-285750" algn="just">
              <a:buFont typeface="Arial" panose="020B0604020202020204" pitchFamily="34" charset="0"/>
              <a:buChar char="•"/>
            </a:pPr>
            <a:r>
              <a:rPr lang="it-IT" sz="2000" dirty="0"/>
              <a:t>La </a:t>
            </a:r>
            <a:r>
              <a:rPr lang="it-IT" sz="2000" b="1" dirty="0"/>
              <a:t>musica</a:t>
            </a:r>
            <a:r>
              <a:rPr lang="it-IT" sz="2000" dirty="0"/>
              <a:t>, avendo fondamenti fisico/matematici, può essere un </a:t>
            </a:r>
            <a:r>
              <a:rPr lang="it-IT" sz="2000" b="1" dirty="0"/>
              <a:t>veicolo </a:t>
            </a:r>
            <a:r>
              <a:rPr lang="it-IT" sz="2000" dirty="0"/>
              <a:t>per favorire lo studio delle </a:t>
            </a:r>
            <a:r>
              <a:rPr lang="it-IT" sz="2000" b="1" dirty="0"/>
              <a:t>discipline tecnologiche</a:t>
            </a:r>
          </a:p>
          <a:p>
            <a:pPr algn="just"/>
            <a:endParaRPr lang="it-IT" sz="2000" dirty="0" smtClean="0"/>
          </a:p>
          <a:p>
            <a:pPr marL="285750" indent="-285750" algn="just">
              <a:buFont typeface="Arial" panose="020B0604020202020204" pitchFamily="34" charset="0"/>
              <a:buChar char="•"/>
            </a:pPr>
            <a:r>
              <a:rPr lang="it-IT" sz="2000" dirty="0" smtClean="0"/>
              <a:t>Il </a:t>
            </a:r>
            <a:r>
              <a:rPr lang="it-IT" sz="2000" dirty="0" smtClean="0"/>
              <a:t>mondo della </a:t>
            </a:r>
            <a:r>
              <a:rPr lang="it-IT" sz="2000" b="1" dirty="0" smtClean="0"/>
              <a:t>tecnologia </a:t>
            </a:r>
            <a:r>
              <a:rPr lang="it-IT" sz="2000" dirty="0" smtClean="0"/>
              <a:t>è </a:t>
            </a:r>
            <a:r>
              <a:rPr lang="it-IT" sz="2000" b="1" dirty="0" smtClean="0"/>
              <a:t>presente </a:t>
            </a:r>
            <a:r>
              <a:rPr lang="it-IT" sz="2000" dirty="0" smtClean="0"/>
              <a:t>in modo permeante </a:t>
            </a:r>
            <a:r>
              <a:rPr lang="it-IT" sz="2000" b="1" dirty="0" smtClean="0"/>
              <a:t>nell’arte musicale</a:t>
            </a:r>
          </a:p>
          <a:p>
            <a:pPr algn="just"/>
            <a:endParaRPr lang="it-IT" sz="2000" dirty="0" smtClean="0"/>
          </a:p>
          <a:p>
            <a:pPr marL="285750" indent="-285750" algn="just">
              <a:buFont typeface="Arial" panose="020B0604020202020204" pitchFamily="34" charset="0"/>
              <a:buChar char="•"/>
            </a:pPr>
            <a:r>
              <a:rPr lang="it-IT" sz="2000" dirty="0" smtClean="0"/>
              <a:t>C’è una </a:t>
            </a:r>
            <a:r>
              <a:rPr lang="it-IT" sz="2000" b="1" dirty="0" smtClean="0"/>
              <a:t>richiesta</a:t>
            </a:r>
            <a:r>
              <a:rPr lang="it-IT" sz="2000" dirty="0" smtClean="0"/>
              <a:t> emergente di </a:t>
            </a:r>
            <a:r>
              <a:rPr lang="it-IT" sz="2000" b="1" dirty="0" smtClean="0"/>
              <a:t>profili tecnici</a:t>
            </a:r>
            <a:r>
              <a:rPr lang="it-IT" sz="2000" dirty="0" smtClean="0"/>
              <a:t> nel campo della </a:t>
            </a:r>
            <a:r>
              <a:rPr lang="it-IT" sz="2000" b="1" dirty="0" smtClean="0"/>
              <a:t>musica</a:t>
            </a:r>
          </a:p>
          <a:p>
            <a:pPr algn="just"/>
            <a:r>
              <a:rPr lang="it-IT" sz="2000" b="1" dirty="0" smtClean="0"/>
              <a:t>     	</a:t>
            </a:r>
            <a:r>
              <a:rPr lang="it-IT" sz="1100" i="1" dirty="0" smtClean="0"/>
              <a:t>L’</a:t>
            </a:r>
            <a:r>
              <a:rPr lang="it-IT" sz="1100" i="1" dirty="0" err="1" smtClean="0"/>
              <a:t>Afam</a:t>
            </a:r>
            <a:r>
              <a:rPr lang="it-IT" sz="1100" i="1" dirty="0" smtClean="0"/>
              <a:t> </a:t>
            </a:r>
            <a:r>
              <a:rPr lang="it-IT" sz="1100" i="1" dirty="0"/>
              <a:t>fa boom di iscritti: +7%; in 8 anni raddoppiate le </a:t>
            </a:r>
            <a:r>
              <a:rPr lang="it-IT" sz="1100" i="1" dirty="0" smtClean="0"/>
              <a:t>matricole</a:t>
            </a:r>
          </a:p>
          <a:p>
            <a:pPr algn="just"/>
            <a:r>
              <a:rPr lang="it-IT" sz="1100" i="1" dirty="0"/>
              <a:t>	</a:t>
            </a:r>
            <a:r>
              <a:rPr lang="it-IT" sz="1000" dirty="0"/>
              <a:t>D</a:t>
            </a:r>
            <a:r>
              <a:rPr lang="it-IT" sz="1000" dirty="0" smtClean="0"/>
              <a:t>al </a:t>
            </a:r>
            <a:r>
              <a:rPr lang="it-IT" sz="1000" dirty="0"/>
              <a:t>2010/11 i corsi di studio </a:t>
            </a:r>
            <a:r>
              <a:rPr lang="it-IT" sz="1000" dirty="0" err="1" smtClean="0"/>
              <a:t>Afam</a:t>
            </a:r>
            <a:r>
              <a:rPr lang="it-IT" sz="1000" dirty="0" smtClean="0"/>
              <a:t> sono </a:t>
            </a:r>
            <a:r>
              <a:rPr lang="it-IT" sz="1000" dirty="0"/>
              <a:t>aumentati complessivamente del 30</a:t>
            </a:r>
            <a:r>
              <a:rPr lang="it-IT" sz="1000" dirty="0" smtClean="0"/>
              <a:t>%</a:t>
            </a:r>
          </a:p>
          <a:p>
            <a:pPr algn="just"/>
            <a:r>
              <a:rPr lang="it-IT" sz="1000" i="1" dirty="0"/>
              <a:t>	</a:t>
            </a:r>
            <a:r>
              <a:rPr lang="it-IT" sz="1000" dirty="0"/>
              <a:t>Nel 2018 sono stati 16 mila i diplomati, un aumento del 60% rispetto ai numeri del </a:t>
            </a:r>
            <a:r>
              <a:rPr lang="it-IT" sz="1000" dirty="0" smtClean="0"/>
              <a:t>2011	</a:t>
            </a:r>
            <a:r>
              <a:rPr lang="it-IT" sz="1000" i="1" dirty="0"/>
              <a:t> </a:t>
            </a:r>
            <a:r>
              <a:rPr lang="it-IT" sz="1000" i="1" dirty="0" smtClean="0"/>
              <a:t>      – </a:t>
            </a:r>
            <a:r>
              <a:rPr lang="it-IT" sz="1000" i="1" dirty="0"/>
              <a:t>fonte Tecnica della </a:t>
            </a:r>
            <a:r>
              <a:rPr lang="it-IT" sz="1000" i="1" dirty="0" smtClean="0"/>
              <a:t>Scuola</a:t>
            </a:r>
          </a:p>
          <a:p>
            <a:pPr algn="just"/>
            <a:endParaRPr lang="it-IT" sz="2000" dirty="0" smtClean="0"/>
          </a:p>
          <a:p>
            <a:pPr marL="285750" indent="-285750" algn="just">
              <a:buFont typeface="Arial" panose="020B0604020202020204" pitchFamily="34" charset="0"/>
              <a:buChar char="•"/>
            </a:pPr>
            <a:r>
              <a:rPr lang="it-IT" sz="2000" b="1" dirty="0" smtClean="0"/>
              <a:t>Non </a:t>
            </a:r>
            <a:r>
              <a:rPr lang="it-IT" sz="2000" b="1" dirty="0" smtClean="0"/>
              <a:t>esiste </a:t>
            </a:r>
            <a:r>
              <a:rPr lang="it-IT" sz="2000" dirty="0" smtClean="0"/>
              <a:t>un corso di studi superiore che abbini </a:t>
            </a:r>
            <a:r>
              <a:rPr lang="it-IT" sz="2000" b="1" dirty="0" smtClean="0"/>
              <a:t>musica e </a:t>
            </a:r>
            <a:r>
              <a:rPr lang="it-IT" sz="2000" b="1" dirty="0" smtClean="0"/>
              <a:t>tecnologia</a:t>
            </a:r>
          </a:p>
          <a:p>
            <a:pPr marL="285750" indent="-285750" algn="just">
              <a:buFont typeface="Arial" panose="020B0604020202020204" pitchFamily="34" charset="0"/>
              <a:buChar char="•"/>
            </a:pPr>
            <a:endParaRPr lang="it-IT" sz="2000" b="1" dirty="0" smtClean="0"/>
          </a:p>
          <a:p>
            <a:pPr marL="285750" indent="-285750" algn="just">
              <a:buFont typeface="Arial" panose="020B0604020202020204" pitchFamily="34" charset="0"/>
              <a:buChar char="•"/>
            </a:pPr>
            <a:r>
              <a:rPr lang="it-IT" sz="2000" dirty="0" smtClean="0"/>
              <a:t>La cultura musicale costituisce un </a:t>
            </a:r>
            <a:r>
              <a:rPr lang="it-IT" sz="2000" b="1" dirty="0" smtClean="0"/>
              <a:t>bagaglio aggiunto di competenze </a:t>
            </a:r>
            <a:r>
              <a:rPr lang="it-IT" sz="2000" dirty="0" smtClean="0"/>
              <a:t>che ricadono positivamente su aspetti </a:t>
            </a:r>
            <a:r>
              <a:rPr lang="it-IT" sz="2000" b="1" dirty="0" smtClean="0"/>
              <a:t>culturali</a:t>
            </a:r>
            <a:r>
              <a:rPr lang="it-IT" sz="2000" dirty="0" smtClean="0"/>
              <a:t> e </a:t>
            </a:r>
            <a:r>
              <a:rPr lang="it-IT" sz="2000" b="1" dirty="0" smtClean="0"/>
              <a:t>sociali</a:t>
            </a:r>
            <a:endParaRPr lang="it-IT" sz="2000" b="1" dirty="0" smtClean="0"/>
          </a:p>
          <a:p>
            <a:pPr marL="285750" indent="-285750" algn="just">
              <a:buFont typeface="Arial" panose="020B0604020202020204" pitchFamily="34" charset="0"/>
              <a:buChar char="•"/>
            </a:pPr>
            <a:endParaRPr lang="it-IT" sz="2000" dirty="0" smtClean="0"/>
          </a:p>
        </p:txBody>
      </p:sp>
      <p:sp>
        <p:nvSpPr>
          <p:cNvPr id="6" name="Ovale 5"/>
          <p:cNvSpPr/>
          <p:nvPr/>
        </p:nvSpPr>
        <p:spPr>
          <a:xfrm rot="903625">
            <a:off x="7029129" y="950182"/>
            <a:ext cx="2031148" cy="100811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t-IT" sz="2800" dirty="0" smtClean="0"/>
              <a:t>PERCHÈ</a:t>
            </a:r>
            <a:endParaRPr lang="it-IT" sz="2800" dirty="0"/>
          </a:p>
        </p:txBody>
      </p:sp>
      <p:sp>
        <p:nvSpPr>
          <p:cNvPr id="7" name="CasellaDiTesto 6"/>
          <p:cNvSpPr txBox="1"/>
          <p:nvPr/>
        </p:nvSpPr>
        <p:spPr>
          <a:xfrm>
            <a:off x="369966" y="260648"/>
            <a:ext cx="8496944" cy="523220"/>
          </a:xfrm>
          <a:prstGeom prst="rect">
            <a:avLst/>
          </a:prstGeom>
          <a:noFill/>
        </p:spPr>
        <p:txBody>
          <a:bodyPr wrap="square" rtlCol="0">
            <a:spAutoFit/>
          </a:bodyPr>
          <a:lstStyle/>
          <a:p>
            <a:pPr algn="ctr"/>
            <a:r>
              <a:rPr lang="it-IT" sz="2800" b="1" dirty="0" smtClean="0"/>
              <a:t>Indirizzo Informatico – Progetto «</a:t>
            </a:r>
            <a:r>
              <a:rPr lang="it-IT" sz="2800" b="1" dirty="0" smtClean="0"/>
              <a:t>Informatico-Musicale</a:t>
            </a:r>
            <a:r>
              <a:rPr lang="it-IT" sz="2800" b="1" dirty="0" smtClean="0"/>
              <a:t>»</a:t>
            </a:r>
            <a:endParaRPr lang="it-IT" sz="2800" b="1" dirty="0"/>
          </a:p>
        </p:txBody>
      </p:sp>
      <p:cxnSp>
        <p:nvCxnSpPr>
          <p:cNvPr id="9" name="Connettore 1 8"/>
          <p:cNvCxnSpPr/>
          <p:nvPr/>
        </p:nvCxnSpPr>
        <p:spPr>
          <a:xfrm>
            <a:off x="0" y="783868"/>
            <a:ext cx="8748464"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1861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p:cNvSpPr txBox="1"/>
          <p:nvPr/>
        </p:nvSpPr>
        <p:spPr>
          <a:xfrm>
            <a:off x="619512" y="2384596"/>
            <a:ext cx="7984935" cy="255454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285750" indent="-285750">
              <a:buFont typeface="Arial" panose="020B0604020202020204" pitchFamily="34" charset="0"/>
              <a:buChar char="•"/>
            </a:pPr>
            <a:r>
              <a:rPr lang="it-IT" sz="2000" dirty="0" smtClean="0"/>
              <a:t>A tutti i gli studenti che vogliono conseguire il diploma di </a:t>
            </a:r>
            <a:r>
              <a:rPr lang="it-IT" sz="2000" b="1" dirty="0" smtClean="0"/>
              <a:t>Perito Informatico</a:t>
            </a:r>
            <a:r>
              <a:rPr lang="it-IT" sz="2000" dirty="0" smtClean="0"/>
              <a:t>, acquisendo le competenze previste dal profilo</a:t>
            </a:r>
          </a:p>
          <a:p>
            <a:pPr marL="285750" indent="-285750">
              <a:buFont typeface="Arial" panose="020B0604020202020204" pitchFamily="34" charset="0"/>
              <a:buChar char="•"/>
            </a:pPr>
            <a:endParaRPr lang="it-IT" sz="2000" dirty="0"/>
          </a:p>
          <a:p>
            <a:pPr algn="ctr"/>
            <a:r>
              <a:rPr lang="it-IT" sz="2000" dirty="0" smtClean="0"/>
              <a:t>UNITE A</a:t>
            </a:r>
          </a:p>
          <a:p>
            <a:pPr marL="285750" indent="-285750">
              <a:buFont typeface="Arial" panose="020B0604020202020204" pitchFamily="34" charset="0"/>
              <a:buChar char="•"/>
            </a:pPr>
            <a:endParaRPr lang="it-IT" sz="2000" dirty="0" smtClean="0"/>
          </a:p>
          <a:p>
            <a:pPr marL="285750" indent="-285750">
              <a:buFont typeface="Arial" panose="020B0604020202020204" pitchFamily="34" charset="0"/>
              <a:buChar char="•"/>
            </a:pPr>
            <a:r>
              <a:rPr lang="it-IT" sz="2000" dirty="0" smtClean="0"/>
              <a:t>Un bagaglio di </a:t>
            </a:r>
            <a:r>
              <a:rPr lang="it-IT" sz="2000" b="1" dirty="0" smtClean="0"/>
              <a:t>competenze</a:t>
            </a:r>
            <a:r>
              <a:rPr lang="it-IT" sz="2000" dirty="0" smtClean="0"/>
              <a:t> su teoria e pratica </a:t>
            </a:r>
            <a:r>
              <a:rPr lang="it-IT" sz="2000" b="1" dirty="0" smtClean="0"/>
              <a:t>musicale</a:t>
            </a:r>
            <a:r>
              <a:rPr lang="it-IT" sz="2000" dirty="0" smtClean="0"/>
              <a:t> e sull’ applicazione di tecnologie informatiche alla  produzione, registrazione, elaborazione e diffusione del suono e della musica</a:t>
            </a:r>
          </a:p>
        </p:txBody>
      </p:sp>
      <p:sp>
        <p:nvSpPr>
          <p:cNvPr id="7" name="Ovale 6"/>
          <p:cNvSpPr/>
          <p:nvPr/>
        </p:nvSpPr>
        <p:spPr>
          <a:xfrm rot="903625">
            <a:off x="7029129" y="1129912"/>
            <a:ext cx="2031148" cy="100811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t-IT" sz="2800" dirty="0" smtClean="0"/>
              <a:t>A CHI?</a:t>
            </a:r>
            <a:endParaRPr lang="it-IT" sz="2800" dirty="0"/>
          </a:p>
        </p:txBody>
      </p:sp>
      <p:sp>
        <p:nvSpPr>
          <p:cNvPr id="8" name="CasellaDiTesto 7"/>
          <p:cNvSpPr txBox="1"/>
          <p:nvPr/>
        </p:nvSpPr>
        <p:spPr>
          <a:xfrm>
            <a:off x="369966" y="260648"/>
            <a:ext cx="8496944" cy="523220"/>
          </a:xfrm>
          <a:prstGeom prst="rect">
            <a:avLst/>
          </a:prstGeom>
          <a:noFill/>
        </p:spPr>
        <p:txBody>
          <a:bodyPr wrap="square" rtlCol="0">
            <a:spAutoFit/>
          </a:bodyPr>
          <a:lstStyle/>
          <a:p>
            <a:pPr algn="ctr"/>
            <a:r>
              <a:rPr lang="it-IT" sz="2800" b="1" dirty="0" smtClean="0"/>
              <a:t>Indirizzo Informatico – Progetto </a:t>
            </a:r>
            <a:r>
              <a:rPr lang="it-IT" sz="2800" b="1" dirty="0"/>
              <a:t>«Informatico-Musicale»</a:t>
            </a:r>
            <a:endParaRPr lang="it-IT" sz="2800" b="1" dirty="0"/>
          </a:p>
        </p:txBody>
      </p:sp>
      <p:cxnSp>
        <p:nvCxnSpPr>
          <p:cNvPr id="9" name="Connettore 1 8"/>
          <p:cNvCxnSpPr/>
          <p:nvPr/>
        </p:nvCxnSpPr>
        <p:spPr>
          <a:xfrm>
            <a:off x="0" y="783868"/>
            <a:ext cx="8748464"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64812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33441" y="3106338"/>
            <a:ext cx="7984935" cy="70788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285750" indent="-285750">
              <a:buFont typeface="Arial" panose="020B0604020202020204" pitchFamily="34" charset="0"/>
              <a:buChar char="•"/>
            </a:pPr>
            <a:r>
              <a:rPr lang="it-IT" sz="2000" dirty="0" smtClean="0"/>
              <a:t>Ciascuna materia, nel proprio orario curriculare, sviluppa un modulo didattico inerente alla musica.</a:t>
            </a:r>
          </a:p>
        </p:txBody>
      </p:sp>
      <p:sp>
        <p:nvSpPr>
          <p:cNvPr id="5" name="Ovale 4"/>
          <p:cNvSpPr/>
          <p:nvPr/>
        </p:nvSpPr>
        <p:spPr>
          <a:xfrm rot="903625">
            <a:off x="7029129" y="1129912"/>
            <a:ext cx="2031148" cy="100811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t-IT" sz="2800" dirty="0" smtClean="0"/>
              <a:t>COME?</a:t>
            </a:r>
            <a:endParaRPr lang="it-IT" sz="2800" dirty="0"/>
          </a:p>
        </p:txBody>
      </p:sp>
      <p:sp>
        <p:nvSpPr>
          <p:cNvPr id="6" name="CasellaDiTesto 5"/>
          <p:cNvSpPr txBox="1"/>
          <p:nvPr/>
        </p:nvSpPr>
        <p:spPr>
          <a:xfrm>
            <a:off x="369966" y="260648"/>
            <a:ext cx="8496944" cy="523220"/>
          </a:xfrm>
          <a:prstGeom prst="rect">
            <a:avLst/>
          </a:prstGeom>
          <a:noFill/>
        </p:spPr>
        <p:txBody>
          <a:bodyPr wrap="square" rtlCol="0">
            <a:spAutoFit/>
          </a:bodyPr>
          <a:lstStyle/>
          <a:p>
            <a:pPr algn="ctr"/>
            <a:r>
              <a:rPr lang="it-IT" sz="2800" b="1" dirty="0" smtClean="0"/>
              <a:t>Indirizzo Informatico – Progetto </a:t>
            </a:r>
            <a:r>
              <a:rPr lang="it-IT" sz="2800" b="1" dirty="0"/>
              <a:t>«Informatico-Musicale»</a:t>
            </a:r>
            <a:endParaRPr lang="it-IT" sz="2800" b="1" dirty="0"/>
          </a:p>
        </p:txBody>
      </p:sp>
      <p:cxnSp>
        <p:nvCxnSpPr>
          <p:cNvPr id="7" name="Connettore 1 6"/>
          <p:cNvCxnSpPr/>
          <p:nvPr/>
        </p:nvCxnSpPr>
        <p:spPr>
          <a:xfrm>
            <a:off x="0" y="783868"/>
            <a:ext cx="8748464"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CasellaDiTesto 7"/>
          <p:cNvSpPr txBox="1"/>
          <p:nvPr/>
        </p:nvSpPr>
        <p:spPr>
          <a:xfrm>
            <a:off x="732487" y="4149080"/>
            <a:ext cx="7984935" cy="70788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285750" indent="-285750">
              <a:buFont typeface="Arial" panose="020B0604020202020204" pitchFamily="34" charset="0"/>
              <a:buChar char="•"/>
            </a:pPr>
            <a:r>
              <a:rPr lang="it-IT" sz="2000" dirty="0" smtClean="0"/>
              <a:t>Nelle materie di indirizzo, personale interno qualificato(*) introduce teoria e pratica musicale. </a:t>
            </a:r>
          </a:p>
        </p:txBody>
      </p:sp>
      <p:sp>
        <p:nvSpPr>
          <p:cNvPr id="9" name="CasellaDiTesto 8"/>
          <p:cNvSpPr txBox="1"/>
          <p:nvPr/>
        </p:nvSpPr>
        <p:spPr>
          <a:xfrm>
            <a:off x="619512" y="1052736"/>
            <a:ext cx="6184736" cy="2123658"/>
          </a:xfrm>
          <a:prstGeom prst="rect">
            <a:avLst/>
          </a:prstGeom>
          <a:noFill/>
        </p:spPr>
        <p:txBody>
          <a:bodyPr wrap="square" rtlCol="0">
            <a:spAutoFit/>
          </a:bodyPr>
          <a:lstStyle/>
          <a:p>
            <a:pPr algn="just"/>
            <a:r>
              <a:rPr lang="it-IT" b="1" dirty="0" smtClean="0"/>
              <a:t>Autonomia scolastica: Quota </a:t>
            </a:r>
            <a:r>
              <a:rPr lang="it-IT" b="1" dirty="0"/>
              <a:t>di istituto del 20</a:t>
            </a:r>
            <a:r>
              <a:rPr lang="it-IT" b="1" dirty="0" smtClean="0"/>
              <a:t>%</a:t>
            </a:r>
          </a:p>
          <a:p>
            <a:pPr algn="just"/>
            <a:r>
              <a:rPr lang="it-IT" dirty="0" smtClean="0"/>
              <a:t/>
            </a:r>
            <a:br>
              <a:rPr lang="it-IT" dirty="0" smtClean="0"/>
            </a:br>
            <a:r>
              <a:rPr lang="it-IT" sz="1200" i="1" dirty="0"/>
              <a:t>In base all'autonomia, le istituzioni scolastiche possono modificare il monte ore annuale delle discipline di insegnamento (le materie) per una quota pari al 20%.</a:t>
            </a:r>
            <a:r>
              <a:rPr lang="it-IT" sz="1200" i="1" dirty="0" smtClean="0"/>
              <a:t/>
            </a:r>
            <a:br>
              <a:rPr lang="it-IT" sz="1200" i="1" dirty="0" smtClean="0"/>
            </a:br>
            <a:r>
              <a:rPr lang="it-IT" sz="1200" i="1" dirty="0"/>
              <a:t>Tale quota consente alle scuole la compensazione tra discipline di insegnamento (meno ore ad una disciplina che vengono assegnate ad un'altra disciplina) oppure l'introduzione di una nuova disciplina di studio. Riferimenti normativi: Nota </a:t>
            </a:r>
            <a:r>
              <a:rPr lang="it-IT" sz="1200" i="1" dirty="0" err="1"/>
              <a:t>prot</a:t>
            </a:r>
            <a:r>
              <a:rPr lang="it-IT" sz="1200" i="1" dirty="0"/>
              <a:t>. 721 del 22 giugno 2006 e D.M. 47 del 13 giugno 2006</a:t>
            </a:r>
            <a:r>
              <a:rPr lang="it-IT" sz="1200" i="1" dirty="0" smtClean="0"/>
              <a:t>.</a:t>
            </a:r>
          </a:p>
          <a:p>
            <a:pPr algn="just"/>
            <a:r>
              <a:rPr lang="it-IT" sz="1200" i="1" dirty="0" smtClean="0"/>
              <a:t/>
            </a:r>
            <a:br>
              <a:rPr lang="it-IT" sz="1200" i="1" dirty="0" smtClean="0"/>
            </a:br>
            <a:endParaRPr lang="it-IT" sz="1200" i="1" dirty="0"/>
          </a:p>
        </p:txBody>
      </p:sp>
      <p:sp>
        <p:nvSpPr>
          <p:cNvPr id="10" name="CasellaDiTesto 9"/>
          <p:cNvSpPr txBox="1"/>
          <p:nvPr/>
        </p:nvSpPr>
        <p:spPr>
          <a:xfrm>
            <a:off x="733441" y="5134099"/>
            <a:ext cx="7963052" cy="70788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285750" indent="-285750">
              <a:buFont typeface="Arial" panose="020B0604020202020204" pitchFamily="34" charset="0"/>
              <a:buChar char="•"/>
            </a:pPr>
            <a:r>
              <a:rPr lang="it-IT" sz="2000" dirty="0" smtClean="0"/>
              <a:t>Al termine di ogni anno scolastico ogni studente produce un risultato tangibile del percorso annuale (Software, </a:t>
            </a:r>
            <a:r>
              <a:rPr lang="it-IT" sz="2000" dirty="0" err="1" smtClean="0"/>
              <a:t>App</a:t>
            </a:r>
            <a:r>
              <a:rPr lang="it-IT" sz="2000" smtClean="0"/>
              <a:t>, manufatto musicale…)</a:t>
            </a:r>
            <a:endParaRPr lang="it-IT" sz="2000" dirty="0" smtClean="0"/>
          </a:p>
        </p:txBody>
      </p:sp>
      <p:sp>
        <p:nvSpPr>
          <p:cNvPr id="11" name="CasellaDiTesto 10"/>
          <p:cNvSpPr txBox="1"/>
          <p:nvPr/>
        </p:nvSpPr>
        <p:spPr>
          <a:xfrm>
            <a:off x="733441" y="5949280"/>
            <a:ext cx="8133469" cy="307777"/>
          </a:xfrm>
          <a:prstGeom prst="rect">
            <a:avLst/>
          </a:prstGeom>
          <a:noFill/>
        </p:spPr>
        <p:txBody>
          <a:bodyPr wrap="square" rtlCol="0">
            <a:spAutoFit/>
          </a:bodyPr>
          <a:lstStyle/>
          <a:p>
            <a:r>
              <a:rPr lang="it-IT" sz="1400" i="1" dirty="0" smtClean="0"/>
              <a:t>(*) Laurea in Conservatorio  </a:t>
            </a:r>
            <a:r>
              <a:rPr lang="it-IT" sz="1400" i="1" dirty="0" err="1" smtClean="0"/>
              <a:t>cdc</a:t>
            </a:r>
            <a:r>
              <a:rPr lang="it-IT" sz="1400" i="1" dirty="0" smtClean="0"/>
              <a:t> A29 - </a:t>
            </a:r>
            <a:r>
              <a:rPr lang="it-IT" sz="1400" i="1" dirty="0"/>
              <a:t>Musica negli istituti di istruzione secondaria di II grado</a:t>
            </a:r>
          </a:p>
        </p:txBody>
      </p:sp>
    </p:spTree>
    <p:extLst>
      <p:ext uri="{BB962C8B-B14F-4D97-AF65-F5344CB8AC3E}">
        <p14:creationId xmlns:p14="http://schemas.microsoft.com/office/powerpoint/2010/main" val="3274155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p:cNvSpPr txBox="1"/>
          <p:nvPr/>
        </p:nvSpPr>
        <p:spPr>
          <a:xfrm>
            <a:off x="369966" y="260648"/>
            <a:ext cx="8496944" cy="523220"/>
          </a:xfrm>
          <a:prstGeom prst="rect">
            <a:avLst/>
          </a:prstGeom>
          <a:noFill/>
        </p:spPr>
        <p:txBody>
          <a:bodyPr wrap="square" rtlCol="0">
            <a:spAutoFit/>
          </a:bodyPr>
          <a:lstStyle/>
          <a:p>
            <a:pPr algn="ctr"/>
            <a:r>
              <a:rPr lang="it-IT" sz="2800" b="1" dirty="0" smtClean="0"/>
              <a:t>Indirizzo Informatico – Progetto </a:t>
            </a:r>
            <a:r>
              <a:rPr lang="it-IT" sz="2800" b="1" dirty="0"/>
              <a:t>«Informatico-Musicale»</a:t>
            </a:r>
            <a:endParaRPr lang="it-IT" sz="2800" b="1" dirty="0"/>
          </a:p>
        </p:txBody>
      </p:sp>
      <p:cxnSp>
        <p:nvCxnSpPr>
          <p:cNvPr id="7" name="Connettore 1 6"/>
          <p:cNvCxnSpPr/>
          <p:nvPr/>
        </p:nvCxnSpPr>
        <p:spPr>
          <a:xfrm>
            <a:off x="0" y="783868"/>
            <a:ext cx="8748464"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12" name="Tabella 11"/>
          <p:cNvGraphicFramePr>
            <a:graphicFrameLocks noGrp="1"/>
          </p:cNvGraphicFramePr>
          <p:nvPr>
            <p:extLst>
              <p:ext uri="{D42A27DB-BD31-4B8C-83A1-F6EECF244321}">
                <p14:modId xmlns:p14="http://schemas.microsoft.com/office/powerpoint/2010/main" val="2497151517"/>
              </p:ext>
            </p:extLst>
          </p:nvPr>
        </p:nvGraphicFramePr>
        <p:xfrm>
          <a:off x="657998" y="1556792"/>
          <a:ext cx="7920880" cy="4730408"/>
        </p:xfrm>
        <a:graphic>
          <a:graphicData uri="http://schemas.openxmlformats.org/drawingml/2006/table">
            <a:tbl>
              <a:tblPr firstRow="1" firstCol="1" bandRow="1">
                <a:tableStyleId>{5C22544A-7EE6-4342-B048-85BDC9FD1C3A}</a:tableStyleId>
              </a:tblPr>
              <a:tblGrid>
                <a:gridCol w="2843352"/>
                <a:gridCol w="5077528"/>
              </a:tblGrid>
              <a:tr h="696102">
                <a:tc>
                  <a:txBody>
                    <a:bodyPr/>
                    <a:lstStyle/>
                    <a:p>
                      <a:pPr>
                        <a:lnSpc>
                          <a:spcPct val="115000"/>
                        </a:lnSpc>
                        <a:spcAft>
                          <a:spcPts val="0"/>
                        </a:spcAft>
                      </a:pPr>
                      <a:r>
                        <a:rPr lang="it-IT" sz="1600" dirty="0" smtClean="0">
                          <a:effectLst/>
                          <a:latin typeface="Calibri"/>
                          <a:ea typeface="Calibri"/>
                          <a:cs typeface="Times New Roman"/>
                        </a:rPr>
                        <a:t>DISCIPLINA</a:t>
                      </a:r>
                      <a:endParaRPr lang="it-IT" sz="1600" dirty="0">
                        <a:effectLst/>
                        <a:latin typeface="Calibri"/>
                        <a:ea typeface="Calibri"/>
                        <a:cs typeface="Times New Roman"/>
                      </a:endParaRPr>
                    </a:p>
                  </a:txBody>
                  <a:tcPr marL="61924" marR="61924" marT="0" marB="0"/>
                </a:tc>
                <a:tc>
                  <a:txBody>
                    <a:bodyPr/>
                    <a:lstStyle/>
                    <a:p>
                      <a:pPr algn="just">
                        <a:lnSpc>
                          <a:spcPct val="115000"/>
                        </a:lnSpc>
                        <a:spcAft>
                          <a:spcPts val="0"/>
                        </a:spcAft>
                      </a:pPr>
                      <a:r>
                        <a:rPr lang="it-IT" sz="1600" dirty="0" smtClean="0">
                          <a:effectLst/>
                          <a:latin typeface="Calibri"/>
                          <a:ea typeface="Calibri"/>
                          <a:cs typeface="Times New Roman"/>
                        </a:rPr>
                        <a:t>MODULO</a:t>
                      </a:r>
                      <a:r>
                        <a:rPr lang="it-IT" sz="1600" baseline="0" dirty="0" smtClean="0">
                          <a:effectLst/>
                          <a:latin typeface="Calibri"/>
                          <a:ea typeface="Calibri"/>
                          <a:cs typeface="Times New Roman"/>
                        </a:rPr>
                        <a:t> DIDATTICO DECLINATO SULLA MUSICA</a:t>
                      </a:r>
                      <a:endParaRPr lang="it-IT" sz="1600" dirty="0">
                        <a:effectLst/>
                        <a:latin typeface="Calibri"/>
                        <a:ea typeface="Calibri"/>
                        <a:cs typeface="Times New Roman"/>
                      </a:endParaRPr>
                    </a:p>
                  </a:txBody>
                  <a:tcPr marL="61924" marR="61924" marT="0" marB="0"/>
                </a:tc>
              </a:tr>
              <a:tr h="696102">
                <a:tc>
                  <a:txBody>
                    <a:bodyPr/>
                    <a:lstStyle/>
                    <a:p>
                      <a:pPr>
                        <a:lnSpc>
                          <a:spcPct val="115000"/>
                        </a:lnSpc>
                        <a:spcAft>
                          <a:spcPts val="0"/>
                        </a:spcAft>
                      </a:pPr>
                      <a:r>
                        <a:rPr lang="it-IT" sz="1600" dirty="0">
                          <a:effectLst/>
                        </a:rPr>
                        <a:t>Lingua e letteratura Italiana/Storia</a:t>
                      </a:r>
                      <a:endParaRPr lang="it-IT" sz="1600" dirty="0">
                        <a:effectLst/>
                        <a:latin typeface="Calibri"/>
                        <a:ea typeface="Calibri"/>
                        <a:cs typeface="Times New Roman"/>
                      </a:endParaRPr>
                    </a:p>
                  </a:txBody>
                  <a:tcPr marL="61924" marR="61924" marT="0" marB="0"/>
                </a:tc>
                <a:tc>
                  <a:txBody>
                    <a:bodyPr/>
                    <a:lstStyle/>
                    <a:p>
                      <a:pPr algn="just">
                        <a:lnSpc>
                          <a:spcPct val="115000"/>
                        </a:lnSpc>
                        <a:spcAft>
                          <a:spcPts val="0"/>
                        </a:spcAft>
                      </a:pPr>
                      <a:r>
                        <a:rPr lang="it-IT" sz="1600" dirty="0">
                          <a:effectLst/>
                        </a:rPr>
                        <a:t>Figure storiche, correnti artistiche ed opere in riferimento a correnti letterarie e periodi storici</a:t>
                      </a:r>
                      <a:endParaRPr lang="it-IT" sz="1600" dirty="0">
                        <a:effectLst/>
                        <a:latin typeface="Calibri"/>
                        <a:ea typeface="Calibri"/>
                        <a:cs typeface="Times New Roman"/>
                      </a:endParaRPr>
                    </a:p>
                  </a:txBody>
                  <a:tcPr marL="61924" marR="61924" marT="0" marB="0"/>
                </a:tc>
              </a:tr>
              <a:tr h="700839">
                <a:tc>
                  <a:txBody>
                    <a:bodyPr/>
                    <a:lstStyle/>
                    <a:p>
                      <a:pPr>
                        <a:lnSpc>
                          <a:spcPct val="115000"/>
                        </a:lnSpc>
                        <a:spcAft>
                          <a:spcPts val="0"/>
                        </a:spcAft>
                      </a:pPr>
                      <a:r>
                        <a:rPr lang="it-IT" sz="1600" dirty="0">
                          <a:effectLst/>
                        </a:rPr>
                        <a:t>Matematica</a:t>
                      </a:r>
                      <a:endParaRPr lang="it-IT" sz="1600" dirty="0">
                        <a:effectLst/>
                        <a:latin typeface="Calibri"/>
                        <a:ea typeface="Calibri"/>
                        <a:cs typeface="Times New Roman"/>
                      </a:endParaRPr>
                    </a:p>
                  </a:txBody>
                  <a:tcPr marL="61924" marR="61924" marT="0" marB="0"/>
                </a:tc>
                <a:tc>
                  <a:txBody>
                    <a:bodyPr/>
                    <a:lstStyle/>
                    <a:p>
                      <a:pPr algn="just">
                        <a:lnSpc>
                          <a:spcPct val="115000"/>
                        </a:lnSpc>
                        <a:spcAft>
                          <a:spcPts val="0"/>
                        </a:spcAft>
                      </a:pPr>
                      <a:r>
                        <a:rPr lang="it-IT" sz="1600" dirty="0">
                          <a:effectLst/>
                        </a:rPr>
                        <a:t>Studio del suono come fenomeno fisico: trigonometria, rappresentazione ed analisi di forme d’onda</a:t>
                      </a:r>
                      <a:endParaRPr lang="it-IT" sz="1600" dirty="0">
                        <a:effectLst/>
                        <a:latin typeface="Calibri"/>
                        <a:ea typeface="Calibri"/>
                        <a:cs typeface="Times New Roman"/>
                      </a:endParaRPr>
                    </a:p>
                  </a:txBody>
                  <a:tcPr marL="61924" marR="61924" marT="0" marB="0"/>
                </a:tc>
              </a:tr>
              <a:tr h="700839">
                <a:tc>
                  <a:txBody>
                    <a:bodyPr/>
                    <a:lstStyle/>
                    <a:p>
                      <a:pPr>
                        <a:lnSpc>
                          <a:spcPct val="115000"/>
                        </a:lnSpc>
                        <a:spcAft>
                          <a:spcPts val="0"/>
                        </a:spcAft>
                      </a:pPr>
                      <a:r>
                        <a:rPr lang="it-IT" sz="1600">
                          <a:effectLst/>
                        </a:rPr>
                        <a:t>Fisica</a:t>
                      </a:r>
                      <a:endParaRPr lang="it-IT" sz="1600">
                        <a:effectLst/>
                        <a:latin typeface="Calibri"/>
                        <a:ea typeface="Calibri"/>
                        <a:cs typeface="Times New Roman"/>
                      </a:endParaRPr>
                    </a:p>
                  </a:txBody>
                  <a:tcPr marL="61924" marR="61924" marT="0" marB="0"/>
                </a:tc>
                <a:tc>
                  <a:txBody>
                    <a:bodyPr/>
                    <a:lstStyle/>
                    <a:p>
                      <a:pPr algn="just">
                        <a:lnSpc>
                          <a:spcPct val="115000"/>
                        </a:lnSpc>
                        <a:spcAft>
                          <a:spcPts val="0"/>
                        </a:spcAft>
                      </a:pPr>
                      <a:r>
                        <a:rPr lang="it-IT" sz="1600" dirty="0">
                          <a:effectLst/>
                        </a:rPr>
                        <a:t>Studio delle onde, urti, dinamica dei fluidi (per strumenti aerofoni) laboratori su generazione e cattura del suono</a:t>
                      </a:r>
                      <a:endParaRPr lang="it-IT" sz="1600" dirty="0">
                        <a:effectLst/>
                        <a:latin typeface="Calibri"/>
                        <a:ea typeface="Calibri"/>
                        <a:cs typeface="Times New Roman"/>
                      </a:endParaRPr>
                    </a:p>
                  </a:txBody>
                  <a:tcPr marL="61924" marR="61924" marT="0" marB="0"/>
                </a:tc>
              </a:tr>
              <a:tr h="350419">
                <a:tc>
                  <a:txBody>
                    <a:bodyPr/>
                    <a:lstStyle/>
                    <a:p>
                      <a:pPr>
                        <a:lnSpc>
                          <a:spcPct val="115000"/>
                        </a:lnSpc>
                        <a:spcAft>
                          <a:spcPts val="0"/>
                        </a:spcAft>
                      </a:pPr>
                      <a:r>
                        <a:rPr lang="it-IT" sz="1600">
                          <a:effectLst/>
                        </a:rPr>
                        <a:t>Chimica</a:t>
                      </a:r>
                      <a:endParaRPr lang="it-IT" sz="1600">
                        <a:effectLst/>
                        <a:latin typeface="Calibri"/>
                        <a:ea typeface="Calibri"/>
                        <a:cs typeface="Times New Roman"/>
                      </a:endParaRPr>
                    </a:p>
                  </a:txBody>
                  <a:tcPr marL="61924" marR="61924" marT="0" marB="0"/>
                </a:tc>
                <a:tc>
                  <a:txBody>
                    <a:bodyPr/>
                    <a:lstStyle/>
                    <a:p>
                      <a:pPr algn="just">
                        <a:lnSpc>
                          <a:spcPct val="115000"/>
                        </a:lnSpc>
                        <a:spcAft>
                          <a:spcPts val="0"/>
                        </a:spcAft>
                      </a:pPr>
                      <a:r>
                        <a:rPr lang="it-IT" sz="1600" dirty="0">
                          <a:effectLst/>
                        </a:rPr>
                        <a:t>Materiali degli strumenti e proprietà: pelli, legni, ottoni, corde</a:t>
                      </a:r>
                      <a:endParaRPr lang="it-IT" sz="1600" dirty="0">
                        <a:effectLst/>
                        <a:latin typeface="Calibri"/>
                        <a:ea typeface="Calibri"/>
                        <a:cs typeface="Times New Roman"/>
                      </a:endParaRPr>
                    </a:p>
                  </a:txBody>
                  <a:tcPr marL="61924" marR="61924" marT="0" marB="0"/>
                </a:tc>
              </a:tr>
              <a:tr h="696102">
                <a:tc>
                  <a:txBody>
                    <a:bodyPr/>
                    <a:lstStyle/>
                    <a:p>
                      <a:pPr>
                        <a:lnSpc>
                          <a:spcPct val="115000"/>
                        </a:lnSpc>
                        <a:spcAft>
                          <a:spcPts val="0"/>
                        </a:spcAft>
                      </a:pPr>
                      <a:r>
                        <a:rPr lang="it-IT" sz="1600">
                          <a:effectLst/>
                        </a:rPr>
                        <a:t>Diritto ed economia</a:t>
                      </a:r>
                      <a:endParaRPr lang="it-IT" sz="1600">
                        <a:effectLst/>
                        <a:latin typeface="Calibri"/>
                        <a:ea typeface="Calibri"/>
                        <a:cs typeface="Times New Roman"/>
                      </a:endParaRPr>
                    </a:p>
                  </a:txBody>
                  <a:tcPr marL="61924" marR="61924" marT="0" marB="0"/>
                </a:tc>
                <a:tc>
                  <a:txBody>
                    <a:bodyPr/>
                    <a:lstStyle/>
                    <a:p>
                      <a:pPr algn="just">
                        <a:lnSpc>
                          <a:spcPct val="115000"/>
                        </a:lnSpc>
                        <a:spcAft>
                          <a:spcPts val="0"/>
                        </a:spcAft>
                      </a:pPr>
                      <a:r>
                        <a:rPr lang="it-IT" sz="1600" dirty="0">
                          <a:effectLst/>
                        </a:rPr>
                        <a:t>Diritto d’autore, proprietà intellettuale, plagio. Economia dell’industria musicale</a:t>
                      </a:r>
                      <a:endParaRPr lang="it-IT" sz="1600" dirty="0">
                        <a:effectLst/>
                        <a:latin typeface="Calibri"/>
                        <a:ea typeface="Calibri"/>
                        <a:cs typeface="Times New Roman"/>
                      </a:endParaRPr>
                    </a:p>
                  </a:txBody>
                  <a:tcPr marL="61924" marR="61924" marT="0" marB="0"/>
                </a:tc>
              </a:tr>
              <a:tr h="696102">
                <a:tc>
                  <a:txBody>
                    <a:bodyPr/>
                    <a:lstStyle/>
                    <a:p>
                      <a:pPr>
                        <a:lnSpc>
                          <a:spcPct val="115000"/>
                        </a:lnSpc>
                        <a:spcAft>
                          <a:spcPts val="0"/>
                        </a:spcAft>
                      </a:pPr>
                      <a:r>
                        <a:rPr lang="it-IT" sz="1600">
                          <a:effectLst/>
                        </a:rPr>
                        <a:t>Tecnologia e tecniche di rappresentazione grafica</a:t>
                      </a:r>
                      <a:endParaRPr lang="it-IT" sz="1600">
                        <a:effectLst/>
                        <a:latin typeface="Calibri"/>
                        <a:ea typeface="Calibri"/>
                        <a:cs typeface="Times New Roman"/>
                      </a:endParaRPr>
                    </a:p>
                  </a:txBody>
                  <a:tcPr marL="61924" marR="61924" marT="0" marB="0"/>
                </a:tc>
                <a:tc>
                  <a:txBody>
                    <a:bodyPr/>
                    <a:lstStyle/>
                    <a:p>
                      <a:pPr algn="just">
                        <a:lnSpc>
                          <a:spcPct val="115000"/>
                        </a:lnSpc>
                        <a:spcAft>
                          <a:spcPts val="0"/>
                        </a:spcAft>
                      </a:pPr>
                      <a:r>
                        <a:rPr lang="it-IT" sz="1600" dirty="0">
                          <a:effectLst/>
                        </a:rPr>
                        <a:t>Software di scrittura musicale; produzione di copertine di CD, locandine, grafica per </a:t>
                      </a:r>
                      <a:r>
                        <a:rPr lang="it-IT" sz="1600" dirty="0" err="1">
                          <a:effectLst/>
                        </a:rPr>
                        <a:t>App</a:t>
                      </a:r>
                      <a:endParaRPr lang="it-IT" sz="1600" dirty="0">
                        <a:effectLst/>
                        <a:latin typeface="Calibri"/>
                        <a:ea typeface="Calibri"/>
                        <a:cs typeface="Times New Roman"/>
                      </a:endParaRPr>
                    </a:p>
                  </a:txBody>
                  <a:tcPr marL="61924" marR="61924" marT="0" marB="0"/>
                </a:tc>
              </a:tr>
            </a:tbl>
          </a:graphicData>
        </a:graphic>
      </p:graphicFrame>
      <p:sp>
        <p:nvSpPr>
          <p:cNvPr id="5" name="Ovale 4"/>
          <p:cNvSpPr/>
          <p:nvPr/>
        </p:nvSpPr>
        <p:spPr>
          <a:xfrm rot="903625">
            <a:off x="7310163" y="961669"/>
            <a:ext cx="1737944" cy="85023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t-IT" sz="2800" dirty="0" smtClean="0"/>
              <a:t>COSA?</a:t>
            </a:r>
            <a:endParaRPr lang="it-IT" sz="2800" dirty="0"/>
          </a:p>
        </p:txBody>
      </p:sp>
    </p:spTree>
    <p:extLst>
      <p:ext uri="{BB962C8B-B14F-4D97-AF65-F5344CB8AC3E}">
        <p14:creationId xmlns:p14="http://schemas.microsoft.com/office/powerpoint/2010/main" val="2526350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369966" y="260648"/>
            <a:ext cx="8496944" cy="523220"/>
          </a:xfrm>
          <a:prstGeom prst="rect">
            <a:avLst/>
          </a:prstGeom>
          <a:noFill/>
        </p:spPr>
        <p:txBody>
          <a:bodyPr wrap="square" rtlCol="0">
            <a:spAutoFit/>
          </a:bodyPr>
          <a:lstStyle/>
          <a:p>
            <a:pPr algn="ctr"/>
            <a:r>
              <a:rPr lang="it-IT" sz="2800" b="1" dirty="0" smtClean="0"/>
              <a:t>Indirizzo Informatico – Progetto </a:t>
            </a:r>
            <a:r>
              <a:rPr lang="it-IT" sz="2800" b="1" dirty="0"/>
              <a:t>«Informatico-Musicale»</a:t>
            </a:r>
            <a:endParaRPr lang="it-IT" sz="2800" b="1" dirty="0"/>
          </a:p>
        </p:txBody>
      </p:sp>
      <p:cxnSp>
        <p:nvCxnSpPr>
          <p:cNvPr id="6" name="Connettore 1 5"/>
          <p:cNvCxnSpPr/>
          <p:nvPr/>
        </p:nvCxnSpPr>
        <p:spPr>
          <a:xfrm>
            <a:off x="0" y="783868"/>
            <a:ext cx="8748464"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4" name="Tabella 3"/>
          <p:cNvGraphicFramePr>
            <a:graphicFrameLocks noGrp="1"/>
          </p:cNvGraphicFramePr>
          <p:nvPr>
            <p:extLst>
              <p:ext uri="{D42A27DB-BD31-4B8C-83A1-F6EECF244321}">
                <p14:modId xmlns:p14="http://schemas.microsoft.com/office/powerpoint/2010/main" val="2336597930"/>
              </p:ext>
            </p:extLst>
          </p:nvPr>
        </p:nvGraphicFramePr>
        <p:xfrm>
          <a:off x="457200" y="1600200"/>
          <a:ext cx="7920880" cy="4719237"/>
        </p:xfrm>
        <a:graphic>
          <a:graphicData uri="http://schemas.openxmlformats.org/drawingml/2006/table">
            <a:tbl>
              <a:tblPr firstRow="1" firstCol="1" bandRow="1">
                <a:tableStyleId>{5C22544A-7EE6-4342-B048-85BDC9FD1C3A}</a:tableStyleId>
              </a:tblPr>
              <a:tblGrid>
                <a:gridCol w="2843352"/>
                <a:gridCol w="5077528"/>
              </a:tblGrid>
              <a:tr h="348151">
                <a:tc>
                  <a:txBody>
                    <a:bodyPr/>
                    <a:lstStyle/>
                    <a:p>
                      <a:pPr>
                        <a:lnSpc>
                          <a:spcPct val="115000"/>
                        </a:lnSpc>
                        <a:spcAft>
                          <a:spcPts val="0"/>
                        </a:spcAft>
                      </a:pPr>
                      <a:r>
                        <a:rPr lang="it-IT" sz="1600" dirty="0" smtClean="0">
                          <a:effectLst/>
                          <a:latin typeface="Calibri"/>
                          <a:ea typeface="Calibri"/>
                          <a:cs typeface="Times New Roman"/>
                        </a:rPr>
                        <a:t>DISCIPLINA</a:t>
                      </a:r>
                      <a:endParaRPr lang="it-IT" sz="1600" dirty="0">
                        <a:effectLst/>
                        <a:latin typeface="Calibri"/>
                        <a:ea typeface="Calibri"/>
                        <a:cs typeface="Times New Roman"/>
                      </a:endParaRPr>
                    </a:p>
                  </a:txBody>
                  <a:tcPr marL="61924" marR="61924" marT="0" marB="0"/>
                </a:tc>
                <a:tc>
                  <a:txBody>
                    <a:bodyPr/>
                    <a:lstStyle/>
                    <a:p>
                      <a:pPr algn="just">
                        <a:lnSpc>
                          <a:spcPct val="115000"/>
                        </a:lnSpc>
                        <a:spcAft>
                          <a:spcPts val="0"/>
                        </a:spcAft>
                      </a:pPr>
                      <a:r>
                        <a:rPr lang="it-IT" sz="1600" dirty="0" smtClean="0">
                          <a:effectLst/>
                          <a:latin typeface="Calibri"/>
                          <a:ea typeface="Calibri"/>
                          <a:cs typeface="Times New Roman"/>
                        </a:rPr>
                        <a:t>MODULO</a:t>
                      </a:r>
                      <a:r>
                        <a:rPr lang="it-IT" sz="1600" baseline="0" dirty="0" smtClean="0">
                          <a:effectLst/>
                          <a:latin typeface="Calibri"/>
                          <a:ea typeface="Calibri"/>
                          <a:cs typeface="Times New Roman"/>
                        </a:rPr>
                        <a:t> DIDATTICO DECLINATO SULLA MUSICA</a:t>
                      </a:r>
                      <a:endParaRPr lang="it-IT" sz="1600" dirty="0">
                        <a:effectLst/>
                        <a:latin typeface="Calibri"/>
                        <a:ea typeface="Calibri"/>
                        <a:cs typeface="Times New Roman"/>
                      </a:endParaRPr>
                    </a:p>
                  </a:txBody>
                  <a:tcPr marL="61924" marR="61924" marT="0" marB="0"/>
                </a:tc>
              </a:tr>
              <a:tr h="348151">
                <a:tc>
                  <a:txBody>
                    <a:bodyPr/>
                    <a:lstStyle/>
                    <a:p>
                      <a:pPr>
                        <a:lnSpc>
                          <a:spcPct val="115000"/>
                        </a:lnSpc>
                        <a:spcAft>
                          <a:spcPts val="0"/>
                        </a:spcAft>
                      </a:pPr>
                      <a:r>
                        <a:rPr lang="it-IT" sz="1600" dirty="0">
                          <a:effectLst/>
                        </a:rPr>
                        <a:t>Tecnologie Informatiche/Scienze e Tecnologie Applicate</a:t>
                      </a:r>
                      <a:endParaRPr lang="it-IT" sz="1600" dirty="0">
                        <a:effectLst/>
                        <a:latin typeface="Calibri"/>
                        <a:ea typeface="Calibri"/>
                        <a:cs typeface="Times New Roman"/>
                      </a:endParaRPr>
                    </a:p>
                  </a:txBody>
                  <a:tcPr marL="61924" marR="61924" marT="0" marB="0"/>
                </a:tc>
                <a:tc>
                  <a:txBody>
                    <a:bodyPr/>
                    <a:lstStyle/>
                    <a:p>
                      <a:pPr algn="just">
                        <a:lnSpc>
                          <a:spcPct val="115000"/>
                        </a:lnSpc>
                        <a:spcAft>
                          <a:spcPts val="0"/>
                        </a:spcAft>
                      </a:pPr>
                      <a:r>
                        <a:rPr lang="it-IT" sz="1600" dirty="0">
                          <a:effectLst/>
                        </a:rPr>
                        <a:t>Software per generazione di suono e di </a:t>
                      </a:r>
                      <a:r>
                        <a:rPr lang="it-IT" sz="1600" dirty="0" err="1">
                          <a:effectLst/>
                        </a:rPr>
                        <a:t>loop</a:t>
                      </a:r>
                      <a:r>
                        <a:rPr lang="it-IT" sz="1600" dirty="0">
                          <a:effectLst/>
                        </a:rPr>
                        <a:t> </a:t>
                      </a:r>
                      <a:r>
                        <a:rPr lang="it-IT" sz="1600" dirty="0" smtClean="0">
                          <a:effectLst/>
                        </a:rPr>
                        <a:t>musicali</a:t>
                      </a:r>
                    </a:p>
                    <a:p>
                      <a:pPr algn="just">
                        <a:lnSpc>
                          <a:spcPct val="115000"/>
                        </a:lnSpc>
                        <a:spcAft>
                          <a:spcPts val="0"/>
                        </a:spcAft>
                      </a:pPr>
                      <a:r>
                        <a:rPr lang="it-IT" sz="1600" dirty="0" smtClean="0">
                          <a:effectLst/>
                          <a:latin typeface="Calibri"/>
                          <a:ea typeface="Calibri"/>
                          <a:cs typeface="Times New Roman"/>
                        </a:rPr>
                        <a:t>Teoria</a:t>
                      </a:r>
                      <a:r>
                        <a:rPr lang="it-IT" sz="1600" baseline="0" dirty="0" smtClean="0">
                          <a:effectLst/>
                          <a:latin typeface="Calibri"/>
                          <a:ea typeface="Calibri"/>
                          <a:cs typeface="Times New Roman"/>
                        </a:rPr>
                        <a:t> Musicale, Pratica musicale individuale e in gruppo</a:t>
                      </a:r>
                      <a:endParaRPr lang="it-IT" sz="1600" dirty="0">
                        <a:effectLst/>
                        <a:latin typeface="Calibri"/>
                        <a:ea typeface="Calibri"/>
                        <a:cs typeface="Times New Roman"/>
                      </a:endParaRPr>
                    </a:p>
                  </a:txBody>
                  <a:tcPr marL="61924" marR="61924" marT="0" marB="0"/>
                </a:tc>
              </a:tr>
              <a:tr h="522226">
                <a:tc>
                  <a:txBody>
                    <a:bodyPr/>
                    <a:lstStyle/>
                    <a:p>
                      <a:pPr>
                        <a:lnSpc>
                          <a:spcPct val="115000"/>
                        </a:lnSpc>
                        <a:spcAft>
                          <a:spcPts val="0"/>
                        </a:spcAft>
                      </a:pPr>
                      <a:r>
                        <a:rPr lang="it-IT" sz="1600" dirty="0">
                          <a:effectLst/>
                        </a:rPr>
                        <a:t>Sistemi e reti</a:t>
                      </a:r>
                      <a:endParaRPr lang="it-IT" sz="1600" dirty="0">
                        <a:effectLst/>
                        <a:latin typeface="Calibri"/>
                        <a:ea typeface="Calibri"/>
                        <a:cs typeface="Times New Roman"/>
                      </a:endParaRPr>
                    </a:p>
                  </a:txBody>
                  <a:tcPr marL="61924" marR="61924" marT="0" marB="0"/>
                </a:tc>
                <a:tc>
                  <a:txBody>
                    <a:bodyPr/>
                    <a:lstStyle/>
                    <a:p>
                      <a:pPr algn="just">
                        <a:lnSpc>
                          <a:spcPct val="115000"/>
                        </a:lnSpc>
                        <a:spcAft>
                          <a:spcPts val="0"/>
                        </a:spcAft>
                      </a:pPr>
                      <a:r>
                        <a:rPr lang="it-IT" sz="1600">
                          <a:effectLst/>
                        </a:rPr>
                        <a:t>Moduli sulla codifica, trasmissione e riproduzione di musica digitale: formati musicali, compressione, condivisione di sistemi trasmissivi, protocollo MIDI</a:t>
                      </a:r>
                      <a:endParaRPr lang="it-IT" sz="1600">
                        <a:effectLst/>
                        <a:latin typeface="Calibri"/>
                        <a:ea typeface="Calibri"/>
                        <a:cs typeface="Times New Roman"/>
                      </a:endParaRPr>
                    </a:p>
                  </a:txBody>
                  <a:tcPr marL="61924" marR="61924" marT="0" marB="0"/>
                </a:tc>
              </a:tr>
              <a:tr h="348151">
                <a:tc>
                  <a:txBody>
                    <a:bodyPr/>
                    <a:lstStyle/>
                    <a:p>
                      <a:pPr>
                        <a:lnSpc>
                          <a:spcPct val="115000"/>
                        </a:lnSpc>
                        <a:spcAft>
                          <a:spcPts val="0"/>
                        </a:spcAft>
                      </a:pPr>
                      <a:r>
                        <a:rPr lang="it-IT" sz="1600" dirty="0">
                          <a:effectLst/>
                        </a:rPr>
                        <a:t>TPS</a:t>
                      </a:r>
                      <a:endParaRPr lang="it-IT" sz="1600" dirty="0">
                        <a:effectLst/>
                        <a:latin typeface="Calibri"/>
                        <a:ea typeface="Calibri"/>
                        <a:cs typeface="Times New Roman"/>
                      </a:endParaRPr>
                    </a:p>
                  </a:txBody>
                  <a:tcPr marL="61924" marR="61924" marT="0" marB="0"/>
                </a:tc>
                <a:tc>
                  <a:txBody>
                    <a:bodyPr/>
                    <a:lstStyle/>
                    <a:p>
                      <a:pPr algn="just">
                        <a:lnSpc>
                          <a:spcPct val="115000"/>
                        </a:lnSpc>
                        <a:spcAft>
                          <a:spcPts val="0"/>
                        </a:spcAft>
                      </a:pPr>
                      <a:r>
                        <a:rPr lang="it-IT" sz="1600">
                          <a:effectLst/>
                        </a:rPr>
                        <a:t>Realizzazione software di scrittura ed esecuzione musicale;  campionamento musicale; streaming radiofonico</a:t>
                      </a:r>
                      <a:endParaRPr lang="it-IT" sz="1600">
                        <a:effectLst/>
                        <a:latin typeface="Calibri"/>
                        <a:ea typeface="Calibri"/>
                        <a:cs typeface="Times New Roman"/>
                      </a:endParaRPr>
                    </a:p>
                  </a:txBody>
                  <a:tcPr marL="61924" marR="61924" marT="0" marB="0"/>
                </a:tc>
              </a:tr>
              <a:tr h="348151">
                <a:tc>
                  <a:txBody>
                    <a:bodyPr/>
                    <a:lstStyle/>
                    <a:p>
                      <a:pPr>
                        <a:lnSpc>
                          <a:spcPct val="115000"/>
                        </a:lnSpc>
                        <a:spcAft>
                          <a:spcPts val="0"/>
                        </a:spcAft>
                      </a:pPr>
                      <a:r>
                        <a:rPr lang="it-IT" sz="1600" dirty="0">
                          <a:effectLst/>
                        </a:rPr>
                        <a:t>Informatica</a:t>
                      </a:r>
                      <a:endParaRPr lang="it-IT" sz="1600" dirty="0">
                        <a:effectLst/>
                        <a:latin typeface="Calibri"/>
                        <a:ea typeface="Calibri"/>
                        <a:cs typeface="Times New Roman"/>
                      </a:endParaRPr>
                    </a:p>
                  </a:txBody>
                  <a:tcPr marL="61924" marR="61924" marT="0" marB="0"/>
                </a:tc>
                <a:tc>
                  <a:txBody>
                    <a:bodyPr/>
                    <a:lstStyle/>
                    <a:p>
                      <a:pPr algn="just">
                        <a:lnSpc>
                          <a:spcPct val="115000"/>
                        </a:lnSpc>
                        <a:spcAft>
                          <a:spcPts val="0"/>
                        </a:spcAft>
                      </a:pPr>
                      <a:r>
                        <a:rPr lang="it-IT" sz="1600" dirty="0">
                          <a:effectLst/>
                        </a:rPr>
                        <a:t>Linguaggi di programmazione musicale: </a:t>
                      </a:r>
                      <a:r>
                        <a:rPr lang="it-IT" sz="1600" dirty="0" err="1">
                          <a:effectLst/>
                        </a:rPr>
                        <a:t>Nyquist</a:t>
                      </a:r>
                      <a:r>
                        <a:rPr lang="it-IT" sz="1600" dirty="0">
                          <a:effectLst/>
                        </a:rPr>
                        <a:t>, Alda, librerie Java e </a:t>
                      </a:r>
                      <a:r>
                        <a:rPr lang="it-IT" sz="1600" dirty="0" err="1">
                          <a:effectLst/>
                        </a:rPr>
                        <a:t>Javascript</a:t>
                      </a:r>
                      <a:r>
                        <a:rPr lang="it-IT" sz="1600" dirty="0">
                          <a:effectLst/>
                        </a:rPr>
                        <a:t> per midi e suono</a:t>
                      </a:r>
                      <a:endParaRPr lang="it-IT" sz="1600" dirty="0">
                        <a:effectLst/>
                        <a:latin typeface="Calibri"/>
                        <a:ea typeface="Calibri"/>
                        <a:cs typeface="Times New Roman"/>
                      </a:endParaRPr>
                    </a:p>
                  </a:txBody>
                  <a:tcPr marL="61924" marR="61924" marT="0" marB="0"/>
                </a:tc>
              </a:tr>
              <a:tr h="348151">
                <a:tc>
                  <a:txBody>
                    <a:bodyPr/>
                    <a:lstStyle/>
                    <a:p>
                      <a:pPr>
                        <a:lnSpc>
                          <a:spcPct val="115000"/>
                        </a:lnSpc>
                        <a:spcAft>
                          <a:spcPts val="0"/>
                        </a:spcAft>
                      </a:pPr>
                      <a:r>
                        <a:rPr lang="it-IT" sz="1600">
                          <a:effectLst/>
                        </a:rPr>
                        <a:t>Telecomunicazioni</a:t>
                      </a:r>
                      <a:endParaRPr lang="it-IT" sz="1600">
                        <a:effectLst/>
                        <a:latin typeface="Calibri"/>
                        <a:ea typeface="Calibri"/>
                        <a:cs typeface="Times New Roman"/>
                      </a:endParaRPr>
                    </a:p>
                  </a:txBody>
                  <a:tcPr marL="61924" marR="61924" marT="0" marB="0"/>
                </a:tc>
                <a:tc>
                  <a:txBody>
                    <a:bodyPr/>
                    <a:lstStyle/>
                    <a:p>
                      <a:pPr algn="just">
                        <a:lnSpc>
                          <a:spcPct val="115000"/>
                        </a:lnSpc>
                        <a:spcAft>
                          <a:spcPts val="0"/>
                        </a:spcAft>
                      </a:pPr>
                      <a:r>
                        <a:rPr lang="it-IT" sz="1600" dirty="0">
                          <a:effectLst/>
                        </a:rPr>
                        <a:t>Suono analogico e digitale: circuiti per sintetizzatori, amplificatori, elementi di fonia</a:t>
                      </a:r>
                      <a:endParaRPr lang="it-IT" sz="1600" dirty="0">
                        <a:effectLst/>
                        <a:latin typeface="Calibri"/>
                        <a:ea typeface="Calibri"/>
                        <a:cs typeface="Times New Roman"/>
                      </a:endParaRPr>
                    </a:p>
                  </a:txBody>
                  <a:tcPr marL="61924" marR="61924" marT="0" marB="0"/>
                </a:tc>
              </a:tr>
              <a:tr h="348151">
                <a:tc>
                  <a:txBody>
                    <a:bodyPr/>
                    <a:lstStyle/>
                    <a:p>
                      <a:pPr>
                        <a:lnSpc>
                          <a:spcPct val="115000"/>
                        </a:lnSpc>
                        <a:spcAft>
                          <a:spcPts val="0"/>
                        </a:spcAft>
                      </a:pPr>
                      <a:r>
                        <a:rPr lang="it-IT" sz="1600">
                          <a:effectLst/>
                        </a:rPr>
                        <a:t>Scienze motorie</a:t>
                      </a:r>
                      <a:endParaRPr lang="it-IT" sz="1600">
                        <a:effectLst/>
                        <a:latin typeface="Calibri"/>
                        <a:ea typeface="Calibri"/>
                        <a:cs typeface="Times New Roman"/>
                      </a:endParaRPr>
                    </a:p>
                  </a:txBody>
                  <a:tcPr marL="61924" marR="61924" marT="0" marB="0"/>
                </a:tc>
                <a:tc>
                  <a:txBody>
                    <a:bodyPr/>
                    <a:lstStyle/>
                    <a:p>
                      <a:pPr algn="just">
                        <a:lnSpc>
                          <a:spcPct val="115000"/>
                        </a:lnSpc>
                        <a:spcAft>
                          <a:spcPts val="0"/>
                        </a:spcAft>
                      </a:pPr>
                      <a:r>
                        <a:rPr lang="it-IT" sz="1600" dirty="0" smtClean="0">
                          <a:effectLst/>
                        </a:rPr>
                        <a:t>Coordinazione</a:t>
                      </a:r>
                      <a:r>
                        <a:rPr lang="it-IT" sz="1600" baseline="0" dirty="0" smtClean="0">
                          <a:effectLst/>
                        </a:rPr>
                        <a:t> dinamica generale,</a:t>
                      </a:r>
                      <a:r>
                        <a:rPr lang="it-IT" sz="1600" dirty="0" smtClean="0">
                          <a:effectLst/>
                        </a:rPr>
                        <a:t> </a:t>
                      </a:r>
                      <a:r>
                        <a:rPr lang="it-IT" sz="1600" dirty="0">
                          <a:effectLst/>
                        </a:rPr>
                        <a:t>individuale e in gruppo (Poliritmia, body </a:t>
                      </a:r>
                      <a:r>
                        <a:rPr lang="it-IT" sz="1600" dirty="0" err="1">
                          <a:effectLst/>
                        </a:rPr>
                        <a:t>percussion</a:t>
                      </a:r>
                      <a:r>
                        <a:rPr lang="it-IT" sz="1600" dirty="0">
                          <a:effectLst/>
                        </a:rPr>
                        <a:t>, respirazione e uso della voce)</a:t>
                      </a:r>
                      <a:endParaRPr lang="it-IT" sz="1600" dirty="0">
                        <a:effectLst/>
                        <a:latin typeface="Calibri"/>
                        <a:ea typeface="Calibri"/>
                        <a:cs typeface="Times New Roman"/>
                      </a:endParaRPr>
                    </a:p>
                  </a:txBody>
                  <a:tcPr marL="61924" marR="61924" marT="0" marB="0"/>
                </a:tc>
              </a:tr>
              <a:tr h="348151">
                <a:tc>
                  <a:txBody>
                    <a:bodyPr/>
                    <a:lstStyle/>
                    <a:p>
                      <a:pPr>
                        <a:lnSpc>
                          <a:spcPct val="115000"/>
                        </a:lnSpc>
                        <a:spcAft>
                          <a:spcPts val="0"/>
                        </a:spcAft>
                      </a:pPr>
                      <a:r>
                        <a:rPr lang="it-IT" sz="1600" dirty="0">
                          <a:effectLst/>
                        </a:rPr>
                        <a:t>Religione</a:t>
                      </a:r>
                      <a:endParaRPr lang="it-IT" sz="1600" dirty="0">
                        <a:effectLst/>
                        <a:latin typeface="Calibri"/>
                        <a:ea typeface="Calibri"/>
                        <a:cs typeface="Times New Roman"/>
                      </a:endParaRPr>
                    </a:p>
                  </a:txBody>
                  <a:tcPr marL="61924" marR="61924" marT="0" marB="0"/>
                </a:tc>
                <a:tc>
                  <a:txBody>
                    <a:bodyPr/>
                    <a:lstStyle/>
                    <a:p>
                      <a:pPr algn="just">
                        <a:lnSpc>
                          <a:spcPct val="115000"/>
                        </a:lnSpc>
                        <a:spcAft>
                          <a:spcPts val="0"/>
                        </a:spcAft>
                      </a:pPr>
                      <a:r>
                        <a:rPr lang="it-IT" sz="1600" dirty="0">
                          <a:effectLst/>
                        </a:rPr>
                        <a:t>musica nelle religioni e culture diverse. Musica liturgica, musica sacra. Musica e preghiera</a:t>
                      </a:r>
                      <a:endParaRPr lang="it-IT" sz="1600" dirty="0">
                        <a:effectLst/>
                        <a:latin typeface="Calibri"/>
                        <a:ea typeface="Calibri"/>
                        <a:cs typeface="Times New Roman"/>
                      </a:endParaRPr>
                    </a:p>
                  </a:txBody>
                  <a:tcPr marL="61924" marR="61924" marT="0" marB="0"/>
                </a:tc>
              </a:tr>
            </a:tbl>
          </a:graphicData>
        </a:graphic>
      </p:graphicFrame>
      <p:sp>
        <p:nvSpPr>
          <p:cNvPr id="7" name="Ovale 6"/>
          <p:cNvSpPr/>
          <p:nvPr/>
        </p:nvSpPr>
        <p:spPr>
          <a:xfrm rot="903625">
            <a:off x="7310163" y="961669"/>
            <a:ext cx="1737944" cy="85023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t-IT" sz="2800" dirty="0" smtClean="0"/>
              <a:t>COSA?</a:t>
            </a:r>
            <a:endParaRPr lang="it-IT" sz="2800" dirty="0"/>
          </a:p>
        </p:txBody>
      </p:sp>
    </p:spTree>
    <p:extLst>
      <p:ext uri="{BB962C8B-B14F-4D97-AF65-F5344CB8AC3E}">
        <p14:creationId xmlns:p14="http://schemas.microsoft.com/office/powerpoint/2010/main" val="1005843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69966" y="260648"/>
            <a:ext cx="8496944" cy="523220"/>
          </a:xfrm>
          <a:prstGeom prst="rect">
            <a:avLst/>
          </a:prstGeom>
          <a:noFill/>
        </p:spPr>
        <p:txBody>
          <a:bodyPr wrap="square" rtlCol="0">
            <a:spAutoFit/>
          </a:bodyPr>
          <a:lstStyle/>
          <a:p>
            <a:pPr algn="ctr"/>
            <a:r>
              <a:rPr lang="it-IT" sz="2800" b="1" dirty="0" smtClean="0"/>
              <a:t>Indirizzo Informatico – Progetto </a:t>
            </a:r>
            <a:r>
              <a:rPr lang="it-IT" sz="2800" b="1" dirty="0"/>
              <a:t>«Informatico-Musicale»</a:t>
            </a:r>
            <a:endParaRPr lang="it-IT" sz="2800" b="1" dirty="0"/>
          </a:p>
        </p:txBody>
      </p:sp>
      <p:cxnSp>
        <p:nvCxnSpPr>
          <p:cNvPr id="5" name="Connettore 1 4"/>
          <p:cNvCxnSpPr/>
          <p:nvPr/>
        </p:nvCxnSpPr>
        <p:spPr>
          <a:xfrm>
            <a:off x="0" y="783868"/>
            <a:ext cx="8748464"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Ovale 6"/>
          <p:cNvSpPr/>
          <p:nvPr/>
        </p:nvSpPr>
        <p:spPr>
          <a:xfrm rot="903625">
            <a:off x="7310163" y="961669"/>
            <a:ext cx="1737944" cy="85023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t-IT" sz="2800" dirty="0" smtClean="0"/>
              <a:t>DOPO?</a:t>
            </a:r>
            <a:endParaRPr lang="it-IT" sz="2800" dirty="0"/>
          </a:p>
        </p:txBody>
      </p:sp>
      <p:sp>
        <p:nvSpPr>
          <p:cNvPr id="8" name="CasellaDiTesto 7"/>
          <p:cNvSpPr txBox="1"/>
          <p:nvPr/>
        </p:nvSpPr>
        <p:spPr>
          <a:xfrm>
            <a:off x="619512" y="2023095"/>
            <a:ext cx="7984935" cy="101566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285750" indent="-285750" algn="just">
              <a:buFont typeface="Arial" panose="020B0604020202020204" pitchFamily="34" charset="0"/>
              <a:buChar char="•"/>
            </a:pPr>
            <a:r>
              <a:rPr lang="it-IT" sz="2000" dirty="0" smtClean="0"/>
              <a:t>Il profilo di uscita è </a:t>
            </a:r>
            <a:r>
              <a:rPr lang="it-IT" sz="2000" b="1" dirty="0" smtClean="0"/>
              <a:t>Perito Informatico</a:t>
            </a:r>
            <a:r>
              <a:rPr lang="it-IT" sz="2000" dirty="0" smtClean="0"/>
              <a:t> con un bagaglio di competenze sull’applicazione delle tecnologie a produzione, elaborazione, registrazione e diffusione della musica</a:t>
            </a:r>
          </a:p>
        </p:txBody>
      </p:sp>
      <p:sp>
        <p:nvSpPr>
          <p:cNvPr id="9" name="CasellaDiTesto 8"/>
          <p:cNvSpPr txBox="1"/>
          <p:nvPr/>
        </p:nvSpPr>
        <p:spPr>
          <a:xfrm>
            <a:off x="374483" y="3546486"/>
            <a:ext cx="1576224" cy="70788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it-IT" sz="2000" dirty="0" smtClean="0"/>
              <a:t>Tutti i corsi Universitari</a:t>
            </a:r>
          </a:p>
        </p:txBody>
      </p:sp>
      <p:sp>
        <p:nvSpPr>
          <p:cNvPr id="10" name="CasellaDiTesto 9"/>
          <p:cNvSpPr txBox="1"/>
          <p:nvPr/>
        </p:nvSpPr>
        <p:spPr>
          <a:xfrm>
            <a:off x="1960160" y="4638800"/>
            <a:ext cx="1576224"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it-IT" sz="2000" dirty="0" smtClean="0"/>
              <a:t>Informatica, Ingegneria Informatica e discipline scientifiche in generale</a:t>
            </a:r>
          </a:p>
        </p:txBody>
      </p:sp>
      <p:sp>
        <p:nvSpPr>
          <p:cNvPr id="11" name="CasellaDiTesto 10"/>
          <p:cNvSpPr txBox="1"/>
          <p:nvPr/>
        </p:nvSpPr>
        <p:spPr>
          <a:xfrm>
            <a:off x="4396540" y="4923593"/>
            <a:ext cx="1576224"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it-IT" sz="2000" dirty="0" smtClean="0"/>
              <a:t>Aziende ed enti del settore informatico e tecnologico</a:t>
            </a:r>
          </a:p>
        </p:txBody>
      </p:sp>
      <p:sp>
        <p:nvSpPr>
          <p:cNvPr id="12" name="CasellaDiTesto 11"/>
          <p:cNvSpPr txBox="1"/>
          <p:nvPr/>
        </p:nvSpPr>
        <p:spPr>
          <a:xfrm>
            <a:off x="6877459" y="3900429"/>
            <a:ext cx="1726988"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it-IT" sz="2000" dirty="0" smtClean="0"/>
              <a:t>Corsi di AFM, Conservatorio di Musica, corsi di tecnico del suono, fonico</a:t>
            </a:r>
          </a:p>
        </p:txBody>
      </p:sp>
      <p:cxnSp>
        <p:nvCxnSpPr>
          <p:cNvPr id="14" name="Connettore 2 13"/>
          <p:cNvCxnSpPr>
            <a:stCxn id="8" idx="2"/>
          </p:cNvCxnSpPr>
          <p:nvPr/>
        </p:nvCxnSpPr>
        <p:spPr>
          <a:xfrm flipH="1">
            <a:off x="2339752" y="3038758"/>
            <a:ext cx="2272228" cy="7502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Connettore 2 15"/>
          <p:cNvCxnSpPr>
            <a:stCxn id="8" idx="2"/>
          </p:cNvCxnSpPr>
          <p:nvPr/>
        </p:nvCxnSpPr>
        <p:spPr>
          <a:xfrm flipH="1">
            <a:off x="2915816" y="3038758"/>
            <a:ext cx="1696164" cy="14703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Connettore 2 17"/>
          <p:cNvCxnSpPr>
            <a:stCxn id="8" idx="2"/>
          </p:cNvCxnSpPr>
          <p:nvPr/>
        </p:nvCxnSpPr>
        <p:spPr>
          <a:xfrm>
            <a:off x="4611980" y="3038758"/>
            <a:ext cx="464076" cy="18311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onnettore 2 19"/>
          <p:cNvCxnSpPr>
            <a:stCxn id="8" idx="2"/>
            <a:endCxn id="12" idx="0"/>
          </p:cNvCxnSpPr>
          <p:nvPr/>
        </p:nvCxnSpPr>
        <p:spPr>
          <a:xfrm>
            <a:off x="4611980" y="3038758"/>
            <a:ext cx="3128973" cy="8616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3922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3306" t="24801" r="24146" b="6251"/>
          <a:stretch/>
        </p:blipFill>
        <p:spPr bwMode="auto">
          <a:xfrm>
            <a:off x="611559" y="1268760"/>
            <a:ext cx="6807201" cy="50437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asellaDiTesto 4"/>
          <p:cNvSpPr txBox="1"/>
          <p:nvPr/>
        </p:nvSpPr>
        <p:spPr>
          <a:xfrm>
            <a:off x="369966" y="260648"/>
            <a:ext cx="8496944" cy="523220"/>
          </a:xfrm>
          <a:prstGeom prst="rect">
            <a:avLst/>
          </a:prstGeom>
          <a:noFill/>
        </p:spPr>
        <p:txBody>
          <a:bodyPr wrap="square" rtlCol="0">
            <a:spAutoFit/>
          </a:bodyPr>
          <a:lstStyle/>
          <a:p>
            <a:pPr algn="ctr"/>
            <a:r>
              <a:rPr lang="it-IT" sz="2800" b="1" dirty="0" smtClean="0"/>
              <a:t>Indirizzo Informatico – Progetto </a:t>
            </a:r>
            <a:r>
              <a:rPr lang="it-IT" sz="2800" b="1" dirty="0"/>
              <a:t>«Informatico-Musicale»</a:t>
            </a:r>
            <a:endParaRPr lang="it-IT" sz="2800" b="1" dirty="0"/>
          </a:p>
        </p:txBody>
      </p:sp>
      <p:cxnSp>
        <p:nvCxnSpPr>
          <p:cNvPr id="6" name="Connettore 1 5"/>
          <p:cNvCxnSpPr/>
          <p:nvPr/>
        </p:nvCxnSpPr>
        <p:spPr>
          <a:xfrm>
            <a:off x="0" y="783868"/>
            <a:ext cx="8748464"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CasellaDiTesto 7"/>
          <p:cNvSpPr txBox="1"/>
          <p:nvPr/>
        </p:nvSpPr>
        <p:spPr>
          <a:xfrm>
            <a:off x="370501" y="866526"/>
            <a:ext cx="8496944" cy="523220"/>
          </a:xfrm>
          <a:prstGeom prst="rect">
            <a:avLst/>
          </a:prstGeom>
          <a:noFill/>
        </p:spPr>
        <p:txBody>
          <a:bodyPr wrap="square" rtlCol="0">
            <a:spAutoFit/>
          </a:bodyPr>
          <a:lstStyle/>
          <a:p>
            <a:pPr algn="ctr"/>
            <a:r>
              <a:rPr lang="it-IT" sz="2800" b="1" dirty="0" smtClean="0"/>
              <a:t>QUADRO ORARIO</a:t>
            </a:r>
            <a:endParaRPr lang="it-IT" sz="2800" b="1" dirty="0"/>
          </a:p>
        </p:txBody>
      </p:sp>
      <p:sp>
        <p:nvSpPr>
          <p:cNvPr id="7" name="Ovale 6"/>
          <p:cNvSpPr/>
          <p:nvPr/>
        </p:nvSpPr>
        <p:spPr>
          <a:xfrm rot="903625">
            <a:off x="7310163" y="961669"/>
            <a:ext cx="1737944" cy="85023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t-IT" sz="2000" dirty="0" smtClean="0"/>
              <a:t>QUANTO?</a:t>
            </a:r>
            <a:endParaRPr lang="it-IT" sz="2000" dirty="0"/>
          </a:p>
        </p:txBody>
      </p:sp>
      <p:sp>
        <p:nvSpPr>
          <p:cNvPr id="4" name="Rettangolo 3"/>
          <p:cNvSpPr/>
          <p:nvPr/>
        </p:nvSpPr>
        <p:spPr>
          <a:xfrm>
            <a:off x="2438943" y="3581981"/>
            <a:ext cx="144016" cy="9799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2600308" y="3788171"/>
            <a:ext cx="144016" cy="9799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10"/>
          <p:cNvSpPr/>
          <p:nvPr/>
        </p:nvSpPr>
        <p:spPr>
          <a:xfrm>
            <a:off x="2772052" y="4581128"/>
            <a:ext cx="144016" cy="9799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Rettangolo 11"/>
          <p:cNvSpPr/>
          <p:nvPr/>
        </p:nvSpPr>
        <p:spPr>
          <a:xfrm>
            <a:off x="2384865" y="4365104"/>
            <a:ext cx="144016" cy="9799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Rettangolo 12"/>
          <p:cNvSpPr/>
          <p:nvPr/>
        </p:nvSpPr>
        <p:spPr>
          <a:xfrm>
            <a:off x="1619672" y="4986281"/>
            <a:ext cx="144016" cy="9799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Rettangolo 13"/>
          <p:cNvSpPr/>
          <p:nvPr/>
        </p:nvSpPr>
        <p:spPr>
          <a:xfrm>
            <a:off x="3032937" y="5373216"/>
            <a:ext cx="144016" cy="9799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Rettangolo 14"/>
          <p:cNvSpPr/>
          <p:nvPr/>
        </p:nvSpPr>
        <p:spPr>
          <a:xfrm>
            <a:off x="1529734" y="5796299"/>
            <a:ext cx="144016" cy="9799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Rettangolo 15"/>
          <p:cNvSpPr/>
          <p:nvPr/>
        </p:nvSpPr>
        <p:spPr>
          <a:xfrm>
            <a:off x="1997642" y="5985428"/>
            <a:ext cx="144016" cy="9799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p:cNvSpPr/>
          <p:nvPr/>
        </p:nvSpPr>
        <p:spPr>
          <a:xfrm>
            <a:off x="1205554" y="4194193"/>
            <a:ext cx="144016" cy="9799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3563888" y="4005064"/>
            <a:ext cx="288032" cy="369332"/>
          </a:xfrm>
          <a:prstGeom prst="rect">
            <a:avLst/>
          </a:prstGeom>
          <a:noFill/>
        </p:spPr>
        <p:txBody>
          <a:bodyPr wrap="square" rtlCol="0">
            <a:spAutoFit/>
          </a:bodyPr>
          <a:lstStyle/>
          <a:p>
            <a:r>
              <a:rPr lang="it-IT" dirty="0" smtClean="0">
                <a:solidFill>
                  <a:srgbClr val="FF0000"/>
                </a:solidFill>
              </a:rPr>
              <a:t>*</a:t>
            </a:r>
            <a:endParaRPr lang="it-IT" dirty="0">
              <a:solidFill>
                <a:srgbClr val="FF0000"/>
              </a:solidFill>
            </a:endParaRPr>
          </a:p>
        </p:txBody>
      </p:sp>
      <p:sp>
        <p:nvSpPr>
          <p:cNvPr id="19" name="CasellaDiTesto 18"/>
          <p:cNvSpPr txBox="1"/>
          <p:nvPr/>
        </p:nvSpPr>
        <p:spPr>
          <a:xfrm>
            <a:off x="3572272" y="5161655"/>
            <a:ext cx="288032" cy="369332"/>
          </a:xfrm>
          <a:prstGeom prst="rect">
            <a:avLst/>
          </a:prstGeom>
          <a:noFill/>
        </p:spPr>
        <p:txBody>
          <a:bodyPr wrap="square" rtlCol="0">
            <a:spAutoFit/>
          </a:bodyPr>
          <a:lstStyle/>
          <a:p>
            <a:r>
              <a:rPr lang="it-IT" dirty="0" smtClean="0">
                <a:solidFill>
                  <a:srgbClr val="FF0000"/>
                </a:solidFill>
              </a:rPr>
              <a:t>*</a:t>
            </a:r>
            <a:endParaRPr lang="it-IT" dirty="0">
              <a:solidFill>
                <a:srgbClr val="FF0000"/>
              </a:solidFill>
            </a:endParaRPr>
          </a:p>
        </p:txBody>
      </p:sp>
      <p:sp>
        <p:nvSpPr>
          <p:cNvPr id="20" name="CasellaDiTesto 19"/>
          <p:cNvSpPr txBox="1"/>
          <p:nvPr/>
        </p:nvSpPr>
        <p:spPr>
          <a:xfrm>
            <a:off x="669526" y="6304830"/>
            <a:ext cx="6691265" cy="338554"/>
          </a:xfrm>
          <a:prstGeom prst="rect">
            <a:avLst/>
          </a:prstGeom>
          <a:noFill/>
        </p:spPr>
        <p:txBody>
          <a:bodyPr wrap="square" rtlCol="0">
            <a:spAutoFit/>
          </a:bodyPr>
          <a:lstStyle/>
          <a:p>
            <a:r>
              <a:rPr lang="it-IT" sz="1600" dirty="0" smtClean="0">
                <a:solidFill>
                  <a:srgbClr val="FF0000"/>
                </a:solidFill>
              </a:rPr>
              <a:t>(*) Integrate da attività di teoria e pratica musicale individuale e in gruppo</a:t>
            </a:r>
            <a:endParaRPr lang="it-IT" dirty="0">
              <a:solidFill>
                <a:srgbClr val="FF0000"/>
              </a:solidFill>
            </a:endParaRPr>
          </a:p>
        </p:txBody>
      </p:sp>
    </p:spTree>
    <p:extLst>
      <p:ext uri="{BB962C8B-B14F-4D97-AF65-F5344CB8AC3E}">
        <p14:creationId xmlns:p14="http://schemas.microsoft.com/office/powerpoint/2010/main" val="380392452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566</Words>
  <Application>Microsoft Office PowerPoint</Application>
  <PresentationFormat>Presentazione su schermo (4:3)</PresentationFormat>
  <Paragraphs>78</Paragraphs>
  <Slides>7</Slides>
  <Notes>0</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Francesco</dc:creator>
  <cp:lastModifiedBy>Francesco</cp:lastModifiedBy>
  <cp:revision>10</cp:revision>
  <dcterms:created xsi:type="dcterms:W3CDTF">2019-11-22T10:52:37Z</dcterms:created>
  <dcterms:modified xsi:type="dcterms:W3CDTF">2019-11-26T15:27:20Z</dcterms:modified>
</cp:coreProperties>
</file>